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73" d="100"/>
          <a:sy n="73" d="100"/>
        </p:scale>
        <p:origin x="-446" y="-82"/>
      </p:cViewPr>
      <p:guideLst>
        <p:guide orient="horz" pos="2592"/>
        <p:guide pos="460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w="13811">
            <a:solidFill>
              <a:srgbClr val="565151"/>
            </a:solidFill>
            <a:prstDash val="solid"/>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1393269"/>
            <a:ext cx="7477601" cy="1666399"/>
          </a:xfrm>
          <a:prstGeom prst="rect">
            <a:avLst/>
          </a:prstGeom>
          <a:noFill/>
          <a:ln/>
        </p:spPr>
        <p:txBody>
          <a:bodyPr wrap="square" rtlCol="0" anchor="t"/>
          <a:lstStyle/>
          <a:p>
            <a:pPr marL="0" indent="0" algn="ctr">
              <a:lnSpc>
                <a:spcPts val="6561"/>
              </a:lnSpc>
              <a:buNone/>
            </a:pPr>
            <a:r>
              <a:rPr lang="en-US" sz="5249" b="1" kern="0" spc="-157" dirty="0">
                <a:solidFill>
                  <a:srgbClr val="FFFFFF"/>
                </a:solidFill>
                <a:latin typeface="Inter" pitchFamily="34" charset="0"/>
                <a:ea typeface="Inter" pitchFamily="34" charset="-122"/>
                <a:cs typeface="Inter" pitchFamily="34" charset="-120"/>
              </a:rPr>
              <a:t>Всесвітня організація охорони здоров’я</a:t>
            </a:r>
            <a:endParaRPr lang="en-US" sz="5249" dirty="0"/>
          </a:p>
        </p:txBody>
      </p:sp>
      <p:sp>
        <p:nvSpPr>
          <p:cNvPr id="6" name="Text 3"/>
          <p:cNvSpPr/>
          <p:nvPr/>
        </p:nvSpPr>
        <p:spPr>
          <a:xfrm>
            <a:off x="833199" y="3927764"/>
            <a:ext cx="7477601" cy="1777008"/>
          </a:xfrm>
          <a:prstGeom prst="rect">
            <a:avLst/>
          </a:prstGeom>
          <a:noFill/>
          <a:ln/>
        </p:spPr>
        <p:txBody>
          <a:bodyPr wrap="square" rtlCol="0" anchor="t"/>
          <a:lstStyle/>
          <a:p>
            <a:pPr marL="0" indent="0">
              <a:buNone/>
            </a:pPr>
            <a:r>
              <a:rPr lang="en-US" sz="2800" kern="0" spc="-35" dirty="0">
                <a:solidFill>
                  <a:srgbClr val="E5E0DF"/>
                </a:solidFill>
                <a:latin typeface="Times New Roman" pitchFamily="18" charset="0"/>
                <a:ea typeface="Inter" pitchFamily="34" charset="-122"/>
                <a:cs typeface="Times New Roman" pitchFamily="18" charset="0"/>
              </a:rPr>
              <a:t>визначає насильство як «навмисне застосування фізичної сили або влади, здійснене або у вигляді загрози, направлене проти себе, проти іншої особи, групи осіб або спільноти, результатом якого є (або є висока вірогідність цього) тілесні ушкодження, смерть, психологічна травма, відхилення в розвитку або різного роду збиток».</a:t>
            </a:r>
            <a:endParaRPr lang="en-US" sz="28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w="13692">
            <a:solidFill>
              <a:srgbClr val="565151"/>
            </a:solidFill>
            <a:prstDash val="solid"/>
          </a:ln>
        </p:spPr>
      </p:sp>
      <p:pic>
        <p:nvPicPr>
          <p:cNvPr id="4"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5" name="Text 2"/>
          <p:cNvSpPr/>
          <p:nvPr/>
        </p:nvSpPr>
        <p:spPr>
          <a:xfrm>
            <a:off x="2698075" y="781526"/>
            <a:ext cx="5576649" cy="687943"/>
          </a:xfrm>
          <a:prstGeom prst="rect">
            <a:avLst/>
          </a:prstGeom>
          <a:noFill/>
          <a:ln/>
        </p:spPr>
        <p:txBody>
          <a:bodyPr wrap="none" rtlCol="0" anchor="t"/>
          <a:lstStyle/>
          <a:p>
            <a:pPr marL="0" indent="0" algn="ctr">
              <a:lnSpc>
                <a:spcPts val="5417"/>
              </a:lnSpc>
              <a:buNone/>
            </a:pPr>
            <a:r>
              <a:rPr lang="en-US" sz="4334" b="1" kern="0" spc="-130" dirty="0">
                <a:solidFill>
                  <a:srgbClr val="FFFFFF"/>
                </a:solidFill>
                <a:latin typeface="Inter" pitchFamily="34" charset="0"/>
                <a:ea typeface="Inter" pitchFamily="34" charset="-122"/>
                <a:cs typeface="Inter" pitchFamily="34" charset="-120"/>
              </a:rPr>
              <a:t>Протидія насильству</a:t>
            </a:r>
            <a:endParaRPr lang="en-US" sz="4334" dirty="0"/>
          </a:p>
        </p:txBody>
      </p:sp>
      <p:sp>
        <p:nvSpPr>
          <p:cNvPr id="6" name="Shape 3"/>
          <p:cNvSpPr/>
          <p:nvPr/>
        </p:nvSpPr>
        <p:spPr>
          <a:xfrm>
            <a:off x="825579" y="1799630"/>
            <a:ext cx="9321641" cy="1736050"/>
          </a:xfrm>
          <a:prstGeom prst="roundRect">
            <a:avLst>
              <a:gd name="adj" fmla="val 5707"/>
            </a:avLst>
          </a:prstGeom>
          <a:solidFill>
            <a:srgbClr val="110080"/>
          </a:solidFill>
          <a:ln w="13692">
            <a:solidFill>
              <a:srgbClr val="140099"/>
            </a:solidFill>
            <a:prstDash val="solid"/>
          </a:ln>
        </p:spPr>
      </p:sp>
      <p:sp>
        <p:nvSpPr>
          <p:cNvPr id="7" name="Text 4"/>
          <p:cNvSpPr/>
          <p:nvPr/>
        </p:nvSpPr>
        <p:spPr>
          <a:xfrm>
            <a:off x="1059418" y="2033468"/>
            <a:ext cx="2201585" cy="343853"/>
          </a:xfrm>
          <a:prstGeom prst="rect">
            <a:avLst/>
          </a:prstGeom>
          <a:noFill/>
          <a:ln/>
        </p:spPr>
        <p:txBody>
          <a:bodyPr wrap="none" rtlCol="0" anchor="t"/>
          <a:lstStyle/>
          <a:p>
            <a:pPr marL="0" indent="0">
              <a:lnSpc>
                <a:spcPts val="2709"/>
              </a:lnSpc>
              <a:buNone/>
            </a:pPr>
            <a:endParaRPr lang="en-US" sz="2167" dirty="0"/>
          </a:p>
        </p:txBody>
      </p:sp>
      <p:sp>
        <p:nvSpPr>
          <p:cNvPr id="8" name="Text 5"/>
          <p:cNvSpPr/>
          <p:nvPr/>
        </p:nvSpPr>
        <p:spPr>
          <a:xfrm>
            <a:off x="1059418" y="2033468"/>
            <a:ext cx="8853964" cy="704374"/>
          </a:xfrm>
          <a:prstGeom prst="rect">
            <a:avLst/>
          </a:prstGeom>
          <a:noFill/>
          <a:ln/>
        </p:spPr>
        <p:txBody>
          <a:bodyPr wrap="square" rtlCol="0" anchor="t"/>
          <a:lstStyle/>
          <a:p>
            <a:pPr marL="0" indent="0">
              <a:lnSpc>
                <a:spcPts val="2774"/>
              </a:lnSpc>
              <a:buNone/>
            </a:pPr>
            <a:r>
              <a:rPr lang="en-US" sz="2400" b="1" kern="0" spc="-35" dirty="0">
                <a:solidFill>
                  <a:srgbClr val="E5E0DF"/>
                </a:solidFill>
                <a:latin typeface="Inter" pitchFamily="34" charset="0"/>
                <a:ea typeface="Inter" pitchFamily="34" charset="-122"/>
                <a:cs typeface="Inter" pitchFamily="34" charset="-120"/>
              </a:rPr>
              <a:t>Насильству потрібно протидіяти.</a:t>
            </a:r>
            <a:r>
              <a:rPr lang="en-US" sz="2400" kern="0" spc="-35" dirty="0">
                <a:solidFill>
                  <a:srgbClr val="E5E0DF"/>
                </a:solidFill>
                <a:latin typeface="Inter" pitchFamily="34" charset="0"/>
                <a:ea typeface="Inter" pitchFamily="34" charset="-122"/>
                <a:cs typeface="Inter" pitchFamily="34" charset="-120"/>
              </a:rPr>
              <a:t> Воно неприпустиме – ні як дисциплінарний захід, ні як культурна традиція. Немає такого поняття як «розумний рівень насильства».</a:t>
            </a:r>
            <a:endParaRPr lang="en-US" sz="2400" dirty="0"/>
          </a:p>
        </p:txBody>
      </p:sp>
      <p:sp>
        <p:nvSpPr>
          <p:cNvPr id="9" name="Shape 6"/>
          <p:cNvSpPr/>
          <p:nvPr/>
        </p:nvSpPr>
        <p:spPr>
          <a:xfrm>
            <a:off x="825579" y="3755827"/>
            <a:ext cx="9321641" cy="1736050"/>
          </a:xfrm>
          <a:prstGeom prst="roundRect">
            <a:avLst>
              <a:gd name="adj" fmla="val 5707"/>
            </a:avLst>
          </a:prstGeom>
          <a:solidFill>
            <a:srgbClr val="110080"/>
          </a:solidFill>
          <a:ln w="13692">
            <a:solidFill>
              <a:srgbClr val="140099"/>
            </a:solidFill>
            <a:prstDash val="solid"/>
          </a:ln>
        </p:spPr>
      </p:sp>
      <p:sp>
        <p:nvSpPr>
          <p:cNvPr id="10" name="Text 7"/>
          <p:cNvSpPr/>
          <p:nvPr/>
        </p:nvSpPr>
        <p:spPr>
          <a:xfrm>
            <a:off x="1059418" y="3817738"/>
            <a:ext cx="2201585" cy="343853"/>
          </a:xfrm>
          <a:prstGeom prst="rect">
            <a:avLst/>
          </a:prstGeom>
          <a:noFill/>
          <a:ln/>
        </p:spPr>
        <p:txBody>
          <a:bodyPr wrap="none" rtlCol="0" anchor="t"/>
          <a:lstStyle/>
          <a:p>
            <a:pPr marL="0" indent="0">
              <a:lnSpc>
                <a:spcPts val="2709"/>
              </a:lnSpc>
              <a:buNone/>
            </a:pPr>
            <a:r>
              <a:rPr lang="en-US" sz="2400" b="1" kern="0" spc="-65" dirty="0">
                <a:solidFill>
                  <a:srgbClr val="E5E0DF"/>
                </a:solidFill>
                <a:latin typeface="Inter" pitchFamily="34" charset="0"/>
                <a:ea typeface="Inter" pitchFamily="34" charset="-122"/>
                <a:cs typeface="Inter" pitchFamily="34" charset="-120"/>
              </a:rPr>
              <a:t>Війна</a:t>
            </a:r>
            <a:endParaRPr lang="en-US" sz="2400" dirty="0"/>
          </a:p>
        </p:txBody>
      </p:sp>
      <p:sp>
        <p:nvSpPr>
          <p:cNvPr id="11" name="Text 8"/>
          <p:cNvSpPr/>
          <p:nvPr/>
        </p:nvSpPr>
        <p:spPr>
          <a:xfrm>
            <a:off x="1059418" y="4161591"/>
            <a:ext cx="8853964" cy="704374"/>
          </a:xfrm>
          <a:prstGeom prst="rect">
            <a:avLst/>
          </a:prstGeom>
          <a:noFill/>
          <a:ln/>
        </p:spPr>
        <p:txBody>
          <a:bodyPr wrap="square" rtlCol="0" anchor="t"/>
          <a:lstStyle/>
          <a:p>
            <a:pPr marL="0" indent="0">
              <a:lnSpc>
                <a:spcPts val="2774"/>
              </a:lnSpc>
              <a:buNone/>
            </a:pPr>
            <a:r>
              <a:rPr lang="en-US" sz="2400" kern="0" spc="-35" dirty="0">
                <a:solidFill>
                  <a:srgbClr val="E5E0DF"/>
                </a:solidFill>
                <a:latin typeface="Inter" pitchFamily="34" charset="0"/>
                <a:ea typeface="Inter" pitchFamily="34" charset="-122"/>
                <a:cs typeface="Inter" pitchFamily="34" charset="-120"/>
              </a:rPr>
              <a:t>Від початку російської агресії </a:t>
            </a:r>
            <a:r>
              <a:rPr lang="en-US" sz="2400" kern="0" spc="-35" dirty="0" err="1">
                <a:solidFill>
                  <a:srgbClr val="E5E0DF"/>
                </a:solidFill>
                <a:latin typeface="Inter" pitchFamily="34" charset="0"/>
                <a:ea typeface="Inter" pitchFamily="34" charset="-122"/>
                <a:cs typeface="Inter" pitchFamily="34" charset="-120"/>
              </a:rPr>
              <a:t>проти</a:t>
            </a:r>
            <a:r>
              <a:rPr lang="en-US" sz="2400" kern="0" spc="-35" dirty="0">
                <a:solidFill>
                  <a:srgbClr val="E5E0DF"/>
                </a:solidFill>
                <a:latin typeface="Inter" pitchFamily="34" charset="0"/>
                <a:ea typeface="Inter" pitchFamily="34" charset="-122"/>
                <a:cs typeface="Inter" pitchFamily="34" charset="-120"/>
              </a:rPr>
              <a:t> </a:t>
            </a:r>
            <a:r>
              <a:rPr lang="en-US" sz="2400" kern="0" spc="-35" dirty="0" err="1" smtClean="0">
                <a:solidFill>
                  <a:srgbClr val="E5E0DF"/>
                </a:solidFill>
                <a:latin typeface="Inter" pitchFamily="34" charset="0"/>
                <a:ea typeface="Inter" pitchFamily="34" charset="-122"/>
                <a:cs typeface="Inter" pitchFamily="34" charset="-120"/>
              </a:rPr>
              <a:t>України</a:t>
            </a:r>
            <a:r>
              <a:rPr lang="uk-UA" sz="2400" kern="0" spc="-35" dirty="0" smtClean="0">
                <a:solidFill>
                  <a:srgbClr val="E5E0DF"/>
                </a:solidFill>
                <a:latin typeface="Inter" pitchFamily="34" charset="0"/>
                <a:ea typeface="Inter" pitchFamily="34" charset="-122"/>
                <a:cs typeface="Inter" pitchFamily="34" charset="-120"/>
              </a:rPr>
              <a:t>,</a:t>
            </a:r>
            <a:r>
              <a:rPr lang="en-US" sz="2400" kern="0" spc="-35" dirty="0" smtClean="0">
                <a:solidFill>
                  <a:srgbClr val="E5E0DF"/>
                </a:solidFill>
                <a:latin typeface="Inter" pitchFamily="34" charset="0"/>
                <a:ea typeface="Inter" pitchFamily="34" charset="-122"/>
                <a:cs typeface="Inter" pitchFamily="34" charset="-120"/>
              </a:rPr>
              <a:t> </a:t>
            </a:r>
            <a:r>
              <a:rPr lang="en-US" sz="2400" kern="0" spc="-35" dirty="0">
                <a:solidFill>
                  <a:srgbClr val="E5E0DF"/>
                </a:solidFill>
                <a:latin typeface="Inter" pitchFamily="34" charset="0"/>
                <a:ea typeface="Inter" pitchFamily="34" charset="-122"/>
                <a:cs typeface="Inter" pitchFamily="34" charset="-120"/>
              </a:rPr>
              <a:t>українці зіткнулися з безпрецедентним рівнем насильства, пов'язаного з війною.</a:t>
            </a:r>
            <a:endParaRPr lang="en-US" sz="2400" dirty="0"/>
          </a:p>
        </p:txBody>
      </p:sp>
      <p:sp>
        <p:nvSpPr>
          <p:cNvPr id="12" name="Shape 9"/>
          <p:cNvSpPr/>
          <p:nvPr/>
        </p:nvSpPr>
        <p:spPr>
          <a:xfrm>
            <a:off x="825579" y="5712023"/>
            <a:ext cx="9321641" cy="1736050"/>
          </a:xfrm>
          <a:prstGeom prst="roundRect">
            <a:avLst>
              <a:gd name="adj" fmla="val 5707"/>
            </a:avLst>
          </a:prstGeom>
          <a:solidFill>
            <a:srgbClr val="110080"/>
          </a:solidFill>
          <a:ln w="13692">
            <a:solidFill>
              <a:srgbClr val="140099"/>
            </a:solidFill>
            <a:prstDash val="solid"/>
          </a:ln>
        </p:spPr>
      </p:sp>
      <p:sp>
        <p:nvSpPr>
          <p:cNvPr id="13" name="Text 10"/>
          <p:cNvSpPr/>
          <p:nvPr/>
        </p:nvSpPr>
        <p:spPr>
          <a:xfrm>
            <a:off x="1059418" y="5773935"/>
            <a:ext cx="3004185" cy="343853"/>
          </a:xfrm>
          <a:prstGeom prst="rect">
            <a:avLst/>
          </a:prstGeom>
          <a:noFill/>
          <a:ln/>
        </p:spPr>
        <p:txBody>
          <a:bodyPr wrap="none" rtlCol="0" anchor="t"/>
          <a:lstStyle/>
          <a:p>
            <a:pPr marL="0" indent="0">
              <a:lnSpc>
                <a:spcPts val="2709"/>
              </a:lnSpc>
              <a:buNone/>
            </a:pPr>
            <a:r>
              <a:rPr lang="en-US" sz="2400" b="1" kern="0" spc="-65" dirty="0">
                <a:solidFill>
                  <a:srgbClr val="E5E0DF"/>
                </a:solidFill>
                <a:latin typeface="Inter" pitchFamily="34" charset="0"/>
                <a:ea typeface="Inter" pitchFamily="34" charset="-122"/>
                <a:cs typeface="Inter" pitchFamily="34" charset="-120"/>
              </a:rPr>
              <a:t>Телефонуйте у поліцію</a:t>
            </a:r>
            <a:endParaRPr lang="en-US" sz="2400" dirty="0"/>
          </a:p>
        </p:txBody>
      </p:sp>
      <p:sp>
        <p:nvSpPr>
          <p:cNvPr id="14" name="Text 11"/>
          <p:cNvSpPr/>
          <p:nvPr/>
        </p:nvSpPr>
        <p:spPr>
          <a:xfrm>
            <a:off x="1059418" y="6296891"/>
            <a:ext cx="8853964" cy="704374"/>
          </a:xfrm>
          <a:prstGeom prst="rect">
            <a:avLst/>
          </a:prstGeom>
          <a:noFill/>
          <a:ln/>
        </p:spPr>
        <p:txBody>
          <a:bodyPr wrap="square" rtlCol="0" anchor="t"/>
          <a:lstStyle/>
          <a:p>
            <a:pPr marL="0" indent="0">
              <a:lnSpc>
                <a:spcPts val="2774"/>
              </a:lnSpc>
              <a:buNone/>
            </a:pPr>
            <a:r>
              <a:rPr lang="en-US" sz="2400" kern="0" spc="-35" dirty="0">
                <a:solidFill>
                  <a:srgbClr val="E5E0DF"/>
                </a:solidFill>
                <a:latin typeface="Inter" pitchFamily="34" charset="0"/>
                <a:ea typeface="Inter" pitchFamily="34" charset="-122"/>
                <a:cs typeface="Inter" pitchFamily="34" charset="-120"/>
              </a:rPr>
              <a:t>Якщо ви стали свідком насильства, негайно телефонуйте у поліцію за номером 102. Від цього залежить життя та здоров'я постраждалої особи.</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w="12740">
            <a:solidFill>
              <a:srgbClr val="565151"/>
            </a:solidFill>
            <a:prstDash val="solid"/>
          </a:ln>
        </p:spPr>
      </p:sp>
      <p:sp>
        <p:nvSpPr>
          <p:cNvPr id="4" name="Text 2"/>
          <p:cNvSpPr/>
          <p:nvPr/>
        </p:nvSpPr>
        <p:spPr>
          <a:xfrm>
            <a:off x="5264110" y="564713"/>
            <a:ext cx="4102060" cy="640913"/>
          </a:xfrm>
          <a:prstGeom prst="rect">
            <a:avLst/>
          </a:prstGeom>
          <a:noFill/>
          <a:ln/>
        </p:spPr>
        <p:txBody>
          <a:bodyPr wrap="none" rtlCol="0" anchor="t"/>
          <a:lstStyle/>
          <a:p>
            <a:pPr marL="0" indent="0" algn="ctr">
              <a:lnSpc>
                <a:spcPts val="5047"/>
              </a:lnSpc>
              <a:buNone/>
            </a:pPr>
            <a:r>
              <a:rPr lang="en-US" sz="6000" b="1" kern="0" spc="-121" dirty="0">
                <a:solidFill>
                  <a:srgbClr val="FFFFFF"/>
                </a:solidFill>
                <a:latin typeface="Inter" pitchFamily="34" charset="0"/>
                <a:ea typeface="Inter" pitchFamily="34" charset="-122"/>
                <a:cs typeface="Inter" pitchFamily="34" charset="-120"/>
              </a:rPr>
              <a:t>Гарячі лінії</a:t>
            </a:r>
            <a:endParaRPr lang="en-US" sz="6000" dirty="0"/>
          </a:p>
        </p:txBody>
      </p:sp>
      <p:sp>
        <p:nvSpPr>
          <p:cNvPr id="5" name="Shape 3"/>
          <p:cNvSpPr/>
          <p:nvPr/>
        </p:nvSpPr>
        <p:spPr>
          <a:xfrm>
            <a:off x="2443877" y="1615797"/>
            <a:ext cx="4768810" cy="2922032"/>
          </a:xfrm>
          <a:prstGeom prst="roundRect">
            <a:avLst>
              <a:gd name="adj" fmla="val 3159"/>
            </a:avLst>
          </a:prstGeom>
          <a:solidFill>
            <a:srgbClr val="110080"/>
          </a:solidFill>
          <a:ln w="12740">
            <a:solidFill>
              <a:srgbClr val="140099"/>
            </a:solidFill>
            <a:prstDash val="solid"/>
          </a:ln>
        </p:spPr>
      </p:sp>
      <p:sp>
        <p:nvSpPr>
          <p:cNvPr id="6" name="Text 4"/>
          <p:cNvSpPr/>
          <p:nvPr/>
        </p:nvSpPr>
        <p:spPr>
          <a:xfrm>
            <a:off x="2661642" y="1833563"/>
            <a:ext cx="4333280" cy="640794"/>
          </a:xfrm>
          <a:prstGeom prst="rect">
            <a:avLst/>
          </a:prstGeom>
          <a:noFill/>
          <a:ln/>
        </p:spPr>
        <p:txBody>
          <a:bodyPr wrap="square" rtlCol="0" anchor="t"/>
          <a:lstStyle/>
          <a:p>
            <a:pPr marL="0" indent="0">
              <a:lnSpc>
                <a:spcPts val="2523"/>
              </a:lnSpc>
              <a:buNone/>
            </a:pPr>
            <a:r>
              <a:rPr lang="en-US" sz="2019" b="1" kern="0" spc="-61" dirty="0">
                <a:solidFill>
                  <a:srgbClr val="E5E0DF"/>
                </a:solidFill>
                <a:latin typeface="Inter" pitchFamily="34" charset="0"/>
                <a:ea typeface="Inter" pitchFamily="34" charset="-122"/>
                <a:cs typeface="Inter" pitchFamily="34" charset="-120"/>
              </a:rPr>
              <a:t>15-47 (Урядовий контактний центр)</a:t>
            </a:r>
            <a:endParaRPr lang="en-US" sz="2019" dirty="0"/>
          </a:p>
        </p:txBody>
      </p:sp>
      <p:sp>
        <p:nvSpPr>
          <p:cNvPr id="7" name="Text 5"/>
          <p:cNvSpPr/>
          <p:nvPr/>
        </p:nvSpPr>
        <p:spPr>
          <a:xfrm>
            <a:off x="2661642" y="2679383"/>
            <a:ext cx="4333280" cy="1640681"/>
          </a:xfrm>
          <a:prstGeom prst="rect">
            <a:avLst/>
          </a:prstGeom>
          <a:noFill/>
          <a:ln/>
        </p:spPr>
        <p:txBody>
          <a:bodyPr wrap="square" rtlCol="0" anchor="t"/>
          <a:lstStyle/>
          <a:p>
            <a:pPr marL="0" indent="0">
              <a:lnSpc>
                <a:spcPts val="2584"/>
              </a:lnSpc>
              <a:buNone/>
            </a:pPr>
            <a:r>
              <a:rPr lang="en-US" sz="1615" kern="0" spc="-32" dirty="0">
                <a:solidFill>
                  <a:srgbClr val="E5E0DF"/>
                </a:solidFill>
                <a:latin typeface="Inter" pitchFamily="34" charset="0"/>
                <a:ea typeface="Inter" pitchFamily="34" charset="-122"/>
                <a:cs typeface="Inter" pitchFamily="34" charset="-120"/>
              </a:rPr>
              <a:t>Державна установа «Урядовий контактний центр». Цілодобова та безкоштовна «гаряча лінія» з протидії торгівлі людьми, домашньому насильству, насильству за ознакою статі та насильству стосовно дітей.</a:t>
            </a:r>
            <a:endParaRPr lang="en-US" sz="1615" dirty="0"/>
          </a:p>
        </p:txBody>
      </p:sp>
      <p:sp>
        <p:nvSpPr>
          <p:cNvPr id="8" name="Shape 6"/>
          <p:cNvSpPr/>
          <p:nvPr/>
        </p:nvSpPr>
        <p:spPr>
          <a:xfrm>
            <a:off x="7417713" y="1615797"/>
            <a:ext cx="4768810" cy="2922032"/>
          </a:xfrm>
          <a:prstGeom prst="roundRect">
            <a:avLst>
              <a:gd name="adj" fmla="val 3159"/>
            </a:avLst>
          </a:prstGeom>
          <a:solidFill>
            <a:srgbClr val="110080"/>
          </a:solidFill>
          <a:ln w="12740">
            <a:solidFill>
              <a:srgbClr val="140099"/>
            </a:solidFill>
            <a:prstDash val="solid"/>
          </a:ln>
        </p:spPr>
      </p:sp>
      <p:sp>
        <p:nvSpPr>
          <p:cNvPr id="9" name="Text 7"/>
          <p:cNvSpPr/>
          <p:nvPr/>
        </p:nvSpPr>
        <p:spPr>
          <a:xfrm>
            <a:off x="7635478" y="1833563"/>
            <a:ext cx="4333280" cy="640794"/>
          </a:xfrm>
          <a:prstGeom prst="rect">
            <a:avLst/>
          </a:prstGeom>
          <a:noFill/>
          <a:ln/>
        </p:spPr>
        <p:txBody>
          <a:bodyPr wrap="square" rtlCol="0" anchor="t"/>
          <a:lstStyle/>
          <a:p>
            <a:pPr marL="0" indent="0">
              <a:lnSpc>
                <a:spcPts val="2523"/>
              </a:lnSpc>
              <a:buNone/>
            </a:pPr>
            <a:r>
              <a:rPr lang="en-US" sz="2019" b="1" kern="0" spc="-61" dirty="0">
                <a:solidFill>
                  <a:srgbClr val="E5E0DF"/>
                </a:solidFill>
                <a:latin typeface="Inter" pitchFamily="34" charset="0"/>
                <a:ea typeface="Inter" pitchFamily="34" charset="-122"/>
                <a:cs typeface="Inter" pitchFamily="34" charset="-120"/>
              </a:rPr>
              <a:t>0 800 500 335 або 116 123 (Ла Страда Україна)</a:t>
            </a:r>
            <a:endParaRPr lang="en-US" sz="2019" dirty="0"/>
          </a:p>
        </p:txBody>
      </p:sp>
      <p:sp>
        <p:nvSpPr>
          <p:cNvPr id="10" name="Text 8"/>
          <p:cNvSpPr/>
          <p:nvPr/>
        </p:nvSpPr>
        <p:spPr>
          <a:xfrm>
            <a:off x="7635478" y="2679383"/>
            <a:ext cx="4333280" cy="1312545"/>
          </a:xfrm>
          <a:prstGeom prst="rect">
            <a:avLst/>
          </a:prstGeom>
          <a:noFill/>
          <a:ln/>
        </p:spPr>
        <p:txBody>
          <a:bodyPr wrap="square" rtlCol="0" anchor="t"/>
          <a:lstStyle/>
          <a:p>
            <a:pPr marL="0" indent="0">
              <a:lnSpc>
                <a:spcPts val="2584"/>
              </a:lnSpc>
              <a:buNone/>
            </a:pPr>
            <a:r>
              <a:rPr lang="en-US" sz="1615" kern="0" spc="-32" dirty="0">
                <a:solidFill>
                  <a:srgbClr val="E5E0DF"/>
                </a:solidFill>
                <a:latin typeface="Inter" pitchFamily="34" charset="0"/>
                <a:ea typeface="Inter" pitchFamily="34" charset="-122"/>
                <a:cs typeface="Inter" pitchFamily="34" charset="-120"/>
              </a:rPr>
              <a:t>Громадська організація «Ла Страда Україна». «Гаряча лінія» з попередження домашнього насильства, торгівлі людьми та гендерної дискримінації.</a:t>
            </a:r>
            <a:endParaRPr lang="en-US" sz="1615" dirty="0"/>
          </a:p>
        </p:txBody>
      </p:sp>
      <p:sp>
        <p:nvSpPr>
          <p:cNvPr id="11" name="Shape 9"/>
          <p:cNvSpPr/>
          <p:nvPr/>
        </p:nvSpPr>
        <p:spPr>
          <a:xfrm>
            <a:off x="2443877" y="4742855"/>
            <a:ext cx="4768810" cy="2922032"/>
          </a:xfrm>
          <a:prstGeom prst="roundRect">
            <a:avLst>
              <a:gd name="adj" fmla="val 3159"/>
            </a:avLst>
          </a:prstGeom>
          <a:solidFill>
            <a:srgbClr val="110080"/>
          </a:solidFill>
          <a:ln w="12740">
            <a:solidFill>
              <a:srgbClr val="140099"/>
            </a:solidFill>
            <a:prstDash val="solid"/>
          </a:ln>
        </p:spPr>
      </p:sp>
      <p:sp>
        <p:nvSpPr>
          <p:cNvPr id="12" name="Text 10"/>
          <p:cNvSpPr/>
          <p:nvPr/>
        </p:nvSpPr>
        <p:spPr>
          <a:xfrm>
            <a:off x="2661642" y="4960620"/>
            <a:ext cx="4333280" cy="640794"/>
          </a:xfrm>
          <a:prstGeom prst="rect">
            <a:avLst/>
          </a:prstGeom>
          <a:noFill/>
          <a:ln/>
        </p:spPr>
        <p:txBody>
          <a:bodyPr wrap="square" rtlCol="0" anchor="t"/>
          <a:lstStyle/>
          <a:p>
            <a:pPr marL="0" indent="0">
              <a:lnSpc>
                <a:spcPts val="2523"/>
              </a:lnSpc>
              <a:buNone/>
            </a:pPr>
            <a:r>
              <a:rPr lang="en-US" sz="2019" b="1" kern="0" spc="-61" dirty="0">
                <a:solidFill>
                  <a:srgbClr val="E5E0DF"/>
                </a:solidFill>
                <a:latin typeface="Inter" pitchFamily="34" charset="0"/>
                <a:ea typeface="Inter" pitchFamily="34" charset="-122"/>
                <a:cs typeface="Inter" pitchFamily="34" charset="-120"/>
              </a:rPr>
              <a:t>0 800 213 103 (Центр системи безоплатної правової допомоги)</a:t>
            </a:r>
            <a:endParaRPr lang="en-US" sz="2019" dirty="0"/>
          </a:p>
        </p:txBody>
      </p:sp>
      <p:sp>
        <p:nvSpPr>
          <p:cNvPr id="13" name="Text 11"/>
          <p:cNvSpPr/>
          <p:nvPr/>
        </p:nvSpPr>
        <p:spPr>
          <a:xfrm>
            <a:off x="2661642" y="5806440"/>
            <a:ext cx="4333280" cy="1640681"/>
          </a:xfrm>
          <a:prstGeom prst="rect">
            <a:avLst/>
          </a:prstGeom>
          <a:noFill/>
          <a:ln/>
        </p:spPr>
        <p:txBody>
          <a:bodyPr wrap="square" rtlCol="0" anchor="t"/>
          <a:lstStyle/>
          <a:p>
            <a:pPr marL="0" indent="0">
              <a:lnSpc>
                <a:spcPts val="2584"/>
              </a:lnSpc>
              <a:buNone/>
            </a:pPr>
            <a:r>
              <a:rPr lang="en-US" sz="1615" kern="0" spc="-32" dirty="0">
                <a:solidFill>
                  <a:srgbClr val="E5E0DF"/>
                </a:solidFill>
                <a:latin typeface="Inter" pitchFamily="34" charset="0"/>
                <a:ea typeface="Inter" pitchFamily="34" charset="-122"/>
                <a:cs typeface="Inter" pitchFamily="34" charset="-120"/>
              </a:rPr>
              <a:t>Контактний Центр системи безоплатної правової допомоги. Консультації професійного юриста щодо процедури розлучення, оформлення аліментів, повернення майна та іншого.</a:t>
            </a:r>
            <a:endParaRPr lang="en-US" sz="1615" dirty="0"/>
          </a:p>
        </p:txBody>
      </p:sp>
      <p:sp>
        <p:nvSpPr>
          <p:cNvPr id="14" name="Shape 12"/>
          <p:cNvSpPr/>
          <p:nvPr/>
        </p:nvSpPr>
        <p:spPr>
          <a:xfrm>
            <a:off x="7417713" y="4742855"/>
            <a:ext cx="4768810" cy="2922032"/>
          </a:xfrm>
          <a:prstGeom prst="roundRect">
            <a:avLst>
              <a:gd name="adj" fmla="val 3159"/>
            </a:avLst>
          </a:prstGeom>
          <a:solidFill>
            <a:srgbClr val="110080"/>
          </a:solidFill>
          <a:ln w="12740">
            <a:solidFill>
              <a:srgbClr val="140099"/>
            </a:solidFill>
            <a:prstDash val="solid"/>
          </a:ln>
        </p:spPr>
      </p:sp>
      <p:sp>
        <p:nvSpPr>
          <p:cNvPr id="15" name="Text 13"/>
          <p:cNvSpPr/>
          <p:nvPr/>
        </p:nvSpPr>
        <p:spPr>
          <a:xfrm>
            <a:off x="7635478" y="4960620"/>
            <a:ext cx="4333280" cy="640794"/>
          </a:xfrm>
          <a:prstGeom prst="rect">
            <a:avLst/>
          </a:prstGeom>
          <a:noFill/>
          <a:ln/>
        </p:spPr>
        <p:txBody>
          <a:bodyPr wrap="square" rtlCol="0" anchor="t"/>
          <a:lstStyle/>
          <a:p>
            <a:pPr marL="0" indent="0">
              <a:lnSpc>
                <a:spcPts val="2523"/>
              </a:lnSpc>
              <a:buNone/>
            </a:pPr>
            <a:r>
              <a:rPr lang="en-US" sz="2019" b="1" kern="0" spc="-61" dirty="0">
                <a:solidFill>
                  <a:srgbClr val="E5E0DF"/>
                </a:solidFill>
                <a:latin typeface="Inter" pitchFamily="34" charset="0"/>
                <a:ea typeface="Inter" pitchFamily="34" charset="-122"/>
                <a:cs typeface="Inter" pitchFamily="34" charset="-120"/>
              </a:rPr>
              <a:t>0 800 500 225 або 116 111 (Ла Страда Україна)</a:t>
            </a:r>
            <a:endParaRPr lang="en-US" sz="2019" dirty="0"/>
          </a:p>
        </p:txBody>
      </p:sp>
      <p:sp>
        <p:nvSpPr>
          <p:cNvPr id="16" name="Text 14"/>
          <p:cNvSpPr/>
          <p:nvPr/>
        </p:nvSpPr>
        <p:spPr>
          <a:xfrm>
            <a:off x="7635478" y="5806440"/>
            <a:ext cx="4333280" cy="656273"/>
          </a:xfrm>
          <a:prstGeom prst="rect">
            <a:avLst/>
          </a:prstGeom>
          <a:noFill/>
          <a:ln/>
        </p:spPr>
        <p:txBody>
          <a:bodyPr wrap="square" rtlCol="0" anchor="t"/>
          <a:lstStyle/>
          <a:p>
            <a:pPr marL="0" indent="0">
              <a:lnSpc>
                <a:spcPts val="2584"/>
              </a:lnSpc>
              <a:buNone/>
            </a:pPr>
            <a:r>
              <a:rPr lang="en-US" sz="1615" kern="0" spc="-32" dirty="0">
                <a:solidFill>
                  <a:srgbClr val="E5E0DF"/>
                </a:solidFill>
                <a:latin typeface="Inter" pitchFamily="34" charset="0"/>
                <a:ea typeface="Inter" pitchFamily="34" charset="-122"/>
                <a:cs typeface="Inter" pitchFamily="34" charset="-120"/>
              </a:rPr>
              <a:t>Громадська організація «Ла Страда Україна».</a:t>
            </a:r>
            <a:endParaRPr lang="en-US" sz="1615" dirty="0"/>
          </a:p>
        </p:txBody>
      </p:sp>
      <p:sp>
        <p:nvSpPr>
          <p:cNvPr id="12290" name="AutoShape 2" descr="⬇ Скачать картинки Телефонная трубка, стоковые фото Телефонная трубка в  хорошем качестве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2294" name="Picture 6" descr="Телефон логотип (40 фото) » Рисунки для срисовки и не только"/>
          <p:cNvPicPr>
            <a:picLocks noChangeAspect="1" noChangeArrowheads="1"/>
          </p:cNvPicPr>
          <p:nvPr/>
        </p:nvPicPr>
        <p:blipFill>
          <a:blip r:embed="rId3"/>
          <a:srcRect/>
          <a:stretch>
            <a:fillRect/>
          </a:stretch>
        </p:blipFill>
        <p:spPr bwMode="auto">
          <a:xfrm>
            <a:off x="283729" y="2001599"/>
            <a:ext cx="1990329" cy="1990329"/>
          </a:xfrm>
          <a:prstGeom prst="rect">
            <a:avLst/>
          </a:prstGeom>
          <a:noFill/>
        </p:spPr>
      </p:pic>
      <p:pic>
        <p:nvPicPr>
          <p:cNvPr id="12298" name="Picture 10" descr="Иконки телефонная трубка - 9,446 бесплатных иконок"/>
          <p:cNvPicPr>
            <a:picLocks noChangeAspect="1" noChangeArrowheads="1"/>
          </p:cNvPicPr>
          <p:nvPr/>
        </p:nvPicPr>
        <p:blipFill>
          <a:blip r:embed="rId4"/>
          <a:srcRect/>
          <a:stretch>
            <a:fillRect/>
          </a:stretch>
        </p:blipFill>
        <p:spPr bwMode="auto">
          <a:xfrm>
            <a:off x="283729" y="5266797"/>
            <a:ext cx="1983502" cy="1983504"/>
          </a:xfrm>
          <a:prstGeom prst="rect">
            <a:avLst/>
          </a:prstGeom>
          <a:noFill/>
        </p:spPr>
      </p:pic>
      <p:pic>
        <p:nvPicPr>
          <p:cNvPr id="22" name="Picture 6" descr="Телефон логотип (40 фото) » Рисунки для срисовки и не только"/>
          <p:cNvPicPr>
            <a:picLocks noChangeAspect="1" noChangeArrowheads="1"/>
          </p:cNvPicPr>
          <p:nvPr/>
        </p:nvPicPr>
        <p:blipFill>
          <a:blip r:embed="rId3"/>
          <a:srcRect/>
          <a:stretch>
            <a:fillRect/>
          </a:stretch>
        </p:blipFill>
        <p:spPr bwMode="auto">
          <a:xfrm>
            <a:off x="12427238" y="5259972"/>
            <a:ext cx="1990329" cy="1990329"/>
          </a:xfrm>
          <a:prstGeom prst="rect">
            <a:avLst/>
          </a:prstGeom>
          <a:noFill/>
        </p:spPr>
      </p:pic>
      <p:pic>
        <p:nvPicPr>
          <p:cNvPr id="23" name="Picture 10" descr="Иконки телефонная трубка - 9,446 бесплатных иконок"/>
          <p:cNvPicPr>
            <a:picLocks noChangeAspect="1" noChangeArrowheads="1"/>
          </p:cNvPicPr>
          <p:nvPr/>
        </p:nvPicPr>
        <p:blipFill>
          <a:blip r:embed="rId4"/>
          <a:srcRect/>
          <a:stretch>
            <a:fillRect/>
          </a:stretch>
        </p:blipFill>
        <p:spPr bwMode="auto">
          <a:xfrm>
            <a:off x="12427238" y="2008424"/>
            <a:ext cx="1983502" cy="198350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w="13811">
            <a:solidFill>
              <a:srgbClr val="565151"/>
            </a:solidFill>
            <a:prstDash val="solid"/>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166254" y="322118"/>
            <a:ext cx="8832273" cy="2666048"/>
          </a:xfrm>
          <a:prstGeom prst="rect">
            <a:avLst/>
          </a:prstGeom>
          <a:noFill/>
          <a:ln/>
        </p:spPr>
        <p:txBody>
          <a:bodyPr wrap="square" rtlCol="0" anchor="t"/>
          <a:lstStyle/>
          <a:p>
            <a:pPr marL="0" indent="0" algn="ctr">
              <a:lnSpc>
                <a:spcPts val="3499"/>
              </a:lnSpc>
              <a:buNone/>
            </a:pPr>
            <a:r>
              <a:rPr lang="en-US" sz="3200" b="1" i="1" u="sng" kern="0" spc="-35" dirty="0">
                <a:solidFill>
                  <a:srgbClr val="E5E0DF"/>
                </a:solidFill>
                <a:latin typeface="Inter" pitchFamily="34" charset="0"/>
                <a:ea typeface="Inter" pitchFamily="34" charset="-122"/>
                <a:cs typeface="Inter" pitchFamily="34" charset="-120"/>
              </a:rPr>
              <a:t>«16 днів проти насильства» </a:t>
            </a:r>
            <a:r>
              <a:rPr lang="en-US" sz="3200" b="1" kern="0" spc="-35" dirty="0">
                <a:solidFill>
                  <a:srgbClr val="E5E0DF"/>
                </a:solidFill>
                <a:latin typeface="Inter" pitchFamily="34" charset="0"/>
                <a:ea typeface="Inter" pitchFamily="34" charset="-122"/>
                <a:cs typeface="Inter" pitchFamily="34" charset="-120"/>
              </a:rPr>
              <a:t>– це нагода ще раз нагадати громадськості про існування цих проблем у суспільстві, підвищити рівень обізнаності людей щодо усіх форм насильства, продовжити процес створення недискримінаційного простору для життя, розвитку і професійного зростання кожної людини.</a:t>
            </a:r>
            <a:endParaRPr lang="en-US" sz="3200" dirty="0"/>
          </a:p>
        </p:txBody>
      </p:sp>
      <p:pic>
        <p:nvPicPr>
          <p:cNvPr id="7" name="Рисунок 6" descr="Stop_nasilstvo.jpg"/>
          <p:cNvPicPr>
            <a:picLocks noChangeAspect="1"/>
          </p:cNvPicPr>
          <p:nvPr/>
        </p:nvPicPr>
        <p:blipFill>
          <a:blip r:embed="rId4"/>
          <a:stretch>
            <a:fillRect/>
          </a:stretch>
        </p:blipFill>
        <p:spPr>
          <a:xfrm>
            <a:off x="4909081" y="4094018"/>
            <a:ext cx="3892019" cy="3892019"/>
          </a:xfrm>
          <a:prstGeom prst="rect">
            <a:avLst/>
          </a:prstGeom>
          <a:ln>
            <a:noFill/>
          </a:ln>
          <a:effectLst>
            <a:softEdge rad="112500"/>
          </a:effectLst>
        </p:spPr>
      </p:pic>
      <p:pic>
        <p:nvPicPr>
          <p:cNvPr id="9" name="Рисунок 8" descr="763391_news.jpg"/>
          <p:cNvPicPr>
            <a:picLocks noChangeAspect="1"/>
          </p:cNvPicPr>
          <p:nvPr/>
        </p:nvPicPr>
        <p:blipFill>
          <a:blip r:embed="rId5"/>
          <a:stretch>
            <a:fillRect/>
          </a:stretch>
        </p:blipFill>
        <p:spPr>
          <a:xfrm>
            <a:off x="237093" y="4094018"/>
            <a:ext cx="4402448" cy="3892019"/>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w="12740">
            <a:solidFill>
              <a:srgbClr val="565151"/>
            </a:solidFill>
            <a:prstDash val="solid"/>
          </a:ln>
        </p:spPr>
      </p:sp>
      <p:pic>
        <p:nvPicPr>
          <p:cNvPr id="4" name="Image 0" descr="preencoded.png"/>
          <p:cNvPicPr>
            <a:picLocks noChangeAspect="1"/>
          </p:cNvPicPr>
          <p:nvPr/>
        </p:nvPicPr>
        <p:blipFill>
          <a:blip r:embed="rId3"/>
          <a:stretch>
            <a:fillRect/>
          </a:stretch>
        </p:blipFill>
        <p:spPr>
          <a:xfrm>
            <a:off x="0" y="0"/>
            <a:ext cx="14630400" cy="2555081"/>
          </a:xfrm>
          <a:prstGeom prst="rect">
            <a:avLst/>
          </a:prstGeom>
        </p:spPr>
      </p:pic>
      <p:sp>
        <p:nvSpPr>
          <p:cNvPr id="5" name="Text 2"/>
          <p:cNvSpPr/>
          <p:nvPr/>
        </p:nvSpPr>
        <p:spPr>
          <a:xfrm>
            <a:off x="1132609" y="2857500"/>
            <a:ext cx="12614563" cy="1916311"/>
          </a:xfrm>
          <a:prstGeom prst="rect">
            <a:avLst/>
          </a:prstGeom>
          <a:noFill/>
          <a:ln/>
        </p:spPr>
        <p:txBody>
          <a:bodyPr wrap="square" rtlCol="0" anchor="t"/>
          <a:lstStyle/>
          <a:p>
            <a:pPr marL="0" indent="0" algn="ctr">
              <a:lnSpc>
                <a:spcPts val="5030"/>
              </a:lnSpc>
              <a:buNone/>
            </a:pPr>
            <a:r>
              <a:rPr lang="en-US" sz="4024" b="1" kern="0" spc="-121" dirty="0">
                <a:solidFill>
                  <a:srgbClr val="FFFFFF"/>
                </a:solidFill>
                <a:latin typeface="Inter" pitchFamily="34" charset="0"/>
                <a:ea typeface="Inter" pitchFamily="34" charset="-122"/>
                <a:cs typeface="Inter" pitchFamily="34" charset="-120"/>
              </a:rPr>
              <a:t>Що робити, якщо ти став жертвою шкільного насилля чи знаєш, що когось ображають?</a:t>
            </a:r>
            <a:endParaRPr lang="en-US" sz="4024" dirty="0"/>
          </a:p>
        </p:txBody>
      </p:sp>
      <p:sp>
        <p:nvSpPr>
          <p:cNvPr id="6" name="Text 3"/>
          <p:cNvSpPr/>
          <p:nvPr/>
        </p:nvSpPr>
        <p:spPr>
          <a:xfrm>
            <a:off x="1494191" y="4366569"/>
            <a:ext cx="10538482" cy="732646"/>
          </a:xfrm>
          <a:prstGeom prst="rect">
            <a:avLst/>
          </a:prstGeom>
          <a:noFill/>
          <a:ln/>
        </p:spPr>
        <p:txBody>
          <a:bodyPr wrap="none" rtlCol="0" anchor="t"/>
          <a:lstStyle/>
          <a:p>
            <a:pPr marL="0" indent="0">
              <a:lnSpc>
                <a:spcPts val="2575"/>
              </a:lnSpc>
              <a:buNone/>
            </a:pPr>
            <a:r>
              <a:rPr lang="en-US" sz="2400" kern="0" spc="-32" dirty="0">
                <a:solidFill>
                  <a:srgbClr val="E5E0DF"/>
                </a:solidFill>
                <a:latin typeface="Inter" pitchFamily="34" charset="0"/>
                <a:ea typeface="Inter" pitchFamily="34" charset="-122"/>
                <a:cs typeface="Inter" pitchFamily="34" charset="-120"/>
              </a:rPr>
              <a:t>1. Розкажи про це дорослим – батькам, класному керівнику, директору школи, психологу.</a:t>
            </a:r>
            <a:endParaRPr lang="en-US" sz="2400" dirty="0"/>
          </a:p>
        </p:txBody>
      </p:sp>
      <p:sp>
        <p:nvSpPr>
          <p:cNvPr id="7" name="Text 4"/>
          <p:cNvSpPr/>
          <p:nvPr/>
        </p:nvSpPr>
        <p:spPr>
          <a:xfrm>
            <a:off x="1494191" y="5099215"/>
            <a:ext cx="9709309" cy="327065"/>
          </a:xfrm>
          <a:prstGeom prst="rect">
            <a:avLst/>
          </a:prstGeom>
          <a:noFill/>
          <a:ln/>
        </p:spPr>
        <p:txBody>
          <a:bodyPr wrap="none" rtlCol="0" anchor="t"/>
          <a:lstStyle/>
          <a:p>
            <a:pPr marL="0" indent="0">
              <a:lnSpc>
                <a:spcPts val="2575"/>
              </a:lnSpc>
              <a:buNone/>
            </a:pPr>
            <a:r>
              <a:rPr lang="en-US" sz="2400" kern="0" spc="-32" dirty="0">
                <a:solidFill>
                  <a:srgbClr val="E5E0DF"/>
                </a:solidFill>
                <a:latin typeface="Inter" pitchFamily="34" charset="0"/>
                <a:ea typeface="Inter" pitchFamily="34" charset="-122"/>
                <a:cs typeface="Inter" pitchFamily="34" charset="-120"/>
              </a:rPr>
              <a:t>2. Уникайте місць, в яких можна стати </a:t>
            </a:r>
            <a:r>
              <a:rPr lang="en-US" sz="2400" kern="0" spc="-32" dirty="0" err="1">
                <a:solidFill>
                  <a:srgbClr val="E5E0DF"/>
                </a:solidFill>
                <a:latin typeface="Inter" pitchFamily="34" charset="0"/>
                <a:ea typeface="Inter" pitchFamily="34" charset="-122"/>
                <a:cs typeface="Inter" pitchFamily="34" charset="-120"/>
              </a:rPr>
              <a:t>жертвою</a:t>
            </a:r>
            <a:r>
              <a:rPr lang="en-US" sz="2400" kern="0" spc="-32" dirty="0">
                <a:solidFill>
                  <a:srgbClr val="E5E0DF"/>
                </a:solidFill>
                <a:latin typeface="Inter" pitchFamily="34" charset="0"/>
                <a:ea typeface="Inter" pitchFamily="34" charset="-122"/>
                <a:cs typeface="Inter" pitchFamily="34" charset="-120"/>
              </a:rPr>
              <a:t> </a:t>
            </a:r>
            <a:r>
              <a:rPr lang="uk-UA" sz="2400" kern="0" spc="-32" dirty="0" smtClean="0">
                <a:solidFill>
                  <a:srgbClr val="E5E0DF"/>
                </a:solidFill>
                <a:latin typeface="Inter" pitchFamily="34" charset="0"/>
                <a:ea typeface="Inter" pitchFamily="34" charset="-122"/>
                <a:cs typeface="Inter" pitchFamily="34" charset="-120"/>
              </a:rPr>
              <a:t> </a:t>
            </a:r>
            <a:r>
              <a:rPr lang="en-US" sz="2400" kern="0" spc="-32" dirty="0" err="1" smtClean="0">
                <a:solidFill>
                  <a:srgbClr val="E5E0DF"/>
                </a:solidFill>
                <a:latin typeface="Inter" pitchFamily="34" charset="0"/>
                <a:ea typeface="Inter" pitchFamily="34" charset="-122"/>
                <a:cs typeface="Inter" pitchFamily="34" charset="-120"/>
              </a:rPr>
              <a:t>насилля</a:t>
            </a:r>
            <a:r>
              <a:rPr lang="en-US" sz="2400" kern="0" spc="-32" dirty="0">
                <a:solidFill>
                  <a:srgbClr val="E5E0DF"/>
                </a:solidFill>
                <a:latin typeface="Inter" pitchFamily="34" charset="0"/>
                <a:ea typeface="Inter" pitchFamily="34" charset="-122"/>
                <a:cs typeface="Inter" pitchFamily="34" charset="-120"/>
              </a:rPr>
              <a:t>.</a:t>
            </a:r>
            <a:endParaRPr lang="en-US" sz="2400" dirty="0"/>
          </a:p>
        </p:txBody>
      </p:sp>
      <p:sp>
        <p:nvSpPr>
          <p:cNvPr id="8" name="Text 5"/>
          <p:cNvSpPr/>
          <p:nvPr/>
        </p:nvSpPr>
        <p:spPr>
          <a:xfrm>
            <a:off x="1494191" y="5704609"/>
            <a:ext cx="9709309" cy="327065"/>
          </a:xfrm>
          <a:prstGeom prst="rect">
            <a:avLst/>
          </a:prstGeom>
          <a:noFill/>
          <a:ln/>
        </p:spPr>
        <p:txBody>
          <a:bodyPr wrap="none" rtlCol="0" anchor="t"/>
          <a:lstStyle/>
          <a:p>
            <a:pPr marL="0" indent="0">
              <a:lnSpc>
                <a:spcPts val="2575"/>
              </a:lnSpc>
              <a:buNone/>
            </a:pPr>
            <a:r>
              <a:rPr lang="en-US" sz="2400" kern="0" spc="-32" dirty="0">
                <a:solidFill>
                  <a:srgbClr val="E5E0DF"/>
                </a:solidFill>
                <a:latin typeface="Inter" pitchFamily="34" charset="0"/>
                <a:ea typeface="Inter" pitchFamily="34" charset="-122"/>
                <a:cs typeface="Inter" pitchFamily="34" charset="-120"/>
              </a:rPr>
              <a:t>3. Ходи разом з друзями.</a:t>
            </a:r>
            <a:endParaRPr lang="en-US" sz="2400" dirty="0"/>
          </a:p>
        </p:txBody>
      </p:sp>
      <p:sp>
        <p:nvSpPr>
          <p:cNvPr id="9" name="Text 6"/>
          <p:cNvSpPr/>
          <p:nvPr/>
        </p:nvSpPr>
        <p:spPr>
          <a:xfrm>
            <a:off x="1494191" y="6358057"/>
            <a:ext cx="9709309" cy="654129"/>
          </a:xfrm>
          <a:prstGeom prst="rect">
            <a:avLst/>
          </a:prstGeom>
          <a:noFill/>
          <a:ln/>
        </p:spPr>
        <p:txBody>
          <a:bodyPr wrap="square" rtlCol="0" anchor="t"/>
          <a:lstStyle/>
          <a:p>
            <a:pPr marL="0" indent="0">
              <a:lnSpc>
                <a:spcPts val="2575"/>
              </a:lnSpc>
              <a:buNone/>
            </a:pPr>
            <a:r>
              <a:rPr lang="en-US" sz="2400" kern="0" spc="-32" dirty="0">
                <a:solidFill>
                  <a:srgbClr val="E5E0DF"/>
                </a:solidFill>
                <a:latin typeface="Inter" pitchFamily="34" charset="0"/>
                <a:ea typeface="Inter" pitchFamily="34" charset="-122"/>
                <a:cs typeface="Inter" pitchFamily="34" charset="-120"/>
              </a:rPr>
              <a:t>4. Нападнику важливо, щоб ти звернув на нього увагу, боявся його, то намагайся не помічати його ігноруй виклики у твою адресу.</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w="12025">
            <a:solidFill>
              <a:srgbClr val="565151"/>
            </a:solidFill>
            <a:prstDash val="solid"/>
          </a:ln>
        </p:spPr>
      </p:sp>
      <p:pic>
        <p:nvPicPr>
          <p:cNvPr id="4"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5" name="Text 2"/>
          <p:cNvSpPr/>
          <p:nvPr/>
        </p:nvSpPr>
        <p:spPr>
          <a:xfrm>
            <a:off x="893802" y="935182"/>
            <a:ext cx="9185077" cy="1208484"/>
          </a:xfrm>
          <a:prstGeom prst="rect">
            <a:avLst/>
          </a:prstGeom>
          <a:noFill/>
          <a:ln/>
        </p:spPr>
        <p:txBody>
          <a:bodyPr wrap="square" rtlCol="0" anchor="t"/>
          <a:lstStyle/>
          <a:p>
            <a:pPr marL="0" indent="0" algn="ctr">
              <a:lnSpc>
                <a:spcPts val="4758"/>
              </a:lnSpc>
              <a:buNone/>
            </a:pPr>
            <a:r>
              <a:rPr lang="en-US" sz="3807" b="1" kern="0" spc="-114" dirty="0">
                <a:solidFill>
                  <a:srgbClr val="FFFFFF"/>
                </a:solidFill>
                <a:latin typeface="Inter" pitchFamily="34" charset="0"/>
                <a:ea typeface="Inter" pitchFamily="34" charset="-122"/>
                <a:cs typeface="Inter" pitchFamily="34" charset="-120"/>
              </a:rPr>
              <a:t>Правила які допоможуть запобігти насильству на вулиці:</a:t>
            </a:r>
            <a:endParaRPr lang="en-US" sz="3807" dirty="0"/>
          </a:p>
        </p:txBody>
      </p:sp>
      <p:sp>
        <p:nvSpPr>
          <p:cNvPr id="6" name="Text 3"/>
          <p:cNvSpPr/>
          <p:nvPr/>
        </p:nvSpPr>
        <p:spPr>
          <a:xfrm>
            <a:off x="893802" y="2847109"/>
            <a:ext cx="9185077" cy="309324"/>
          </a:xfrm>
          <a:prstGeom prst="rect">
            <a:avLst/>
          </a:prstGeom>
          <a:noFill/>
          <a:ln/>
        </p:spPr>
        <p:txBody>
          <a:bodyPr wrap="none" rtlCol="0" anchor="t"/>
          <a:lstStyle/>
          <a:p>
            <a:pPr marL="0" indent="0">
              <a:lnSpc>
                <a:spcPts val="2436"/>
              </a:lnSpc>
              <a:buNone/>
            </a:pPr>
            <a:r>
              <a:rPr lang="en-US" sz="1523" kern="0" spc="-30" dirty="0">
                <a:solidFill>
                  <a:srgbClr val="E5E0DF"/>
                </a:solidFill>
                <a:latin typeface="Inter" pitchFamily="34" charset="0"/>
                <a:ea typeface="Inter" pitchFamily="34" charset="-122"/>
                <a:cs typeface="Inter" pitchFamily="34" charset="-120"/>
              </a:rPr>
              <a:t>1. В пізній час не ходіть одні по вулиці;</a:t>
            </a:r>
            <a:endParaRPr lang="en-US" sz="1523" dirty="0"/>
          </a:p>
        </p:txBody>
      </p:sp>
      <p:sp>
        <p:nvSpPr>
          <p:cNvPr id="7" name="Text 4"/>
          <p:cNvSpPr/>
          <p:nvPr/>
        </p:nvSpPr>
        <p:spPr>
          <a:xfrm>
            <a:off x="893802" y="3387436"/>
            <a:ext cx="9185077" cy="309324"/>
          </a:xfrm>
          <a:prstGeom prst="rect">
            <a:avLst/>
          </a:prstGeom>
          <a:noFill/>
          <a:ln/>
        </p:spPr>
        <p:txBody>
          <a:bodyPr wrap="none" rtlCol="0" anchor="t"/>
          <a:lstStyle/>
          <a:p>
            <a:pPr marL="0" indent="0">
              <a:lnSpc>
                <a:spcPts val="2436"/>
              </a:lnSpc>
              <a:buNone/>
            </a:pPr>
            <a:r>
              <a:rPr lang="en-US" sz="1523" kern="0" spc="-30" dirty="0">
                <a:solidFill>
                  <a:srgbClr val="E5E0DF"/>
                </a:solidFill>
                <a:latin typeface="Inter" pitchFamily="34" charset="0"/>
                <a:ea typeface="Inter" pitchFamily="34" charset="-122"/>
                <a:cs typeface="Inter" pitchFamily="34" charset="-120"/>
              </a:rPr>
              <a:t>2. Знайте елементарні прийоми самооборони;</a:t>
            </a:r>
            <a:endParaRPr lang="en-US" sz="1523" dirty="0"/>
          </a:p>
        </p:txBody>
      </p:sp>
      <p:sp>
        <p:nvSpPr>
          <p:cNvPr id="8" name="Text 5"/>
          <p:cNvSpPr/>
          <p:nvPr/>
        </p:nvSpPr>
        <p:spPr>
          <a:xfrm>
            <a:off x="893802" y="3886200"/>
            <a:ext cx="9185077" cy="309324"/>
          </a:xfrm>
          <a:prstGeom prst="rect">
            <a:avLst/>
          </a:prstGeom>
          <a:noFill/>
          <a:ln/>
        </p:spPr>
        <p:txBody>
          <a:bodyPr wrap="none" rtlCol="0" anchor="t"/>
          <a:lstStyle/>
          <a:p>
            <a:pPr marL="0" indent="0">
              <a:lnSpc>
                <a:spcPts val="2436"/>
              </a:lnSpc>
              <a:buNone/>
            </a:pPr>
            <a:r>
              <a:rPr lang="en-US" sz="1523" kern="0" spc="-30" dirty="0">
                <a:solidFill>
                  <a:srgbClr val="E5E0DF"/>
                </a:solidFill>
                <a:latin typeface="Inter" pitchFamily="34" charset="0"/>
                <a:ea typeface="Inter" pitchFamily="34" charset="-122"/>
                <a:cs typeface="Inter" pitchFamily="34" charset="-120"/>
              </a:rPr>
              <a:t>3. Продумайте свої дії в тому випадку, якщо акт насильства можливий;</a:t>
            </a:r>
            <a:endParaRPr lang="en-US" sz="1523" dirty="0"/>
          </a:p>
        </p:txBody>
      </p:sp>
      <p:sp>
        <p:nvSpPr>
          <p:cNvPr id="9" name="Text 6"/>
          <p:cNvSpPr/>
          <p:nvPr/>
        </p:nvSpPr>
        <p:spPr>
          <a:xfrm>
            <a:off x="893802" y="4383048"/>
            <a:ext cx="9185077" cy="618649"/>
          </a:xfrm>
          <a:prstGeom prst="rect">
            <a:avLst/>
          </a:prstGeom>
          <a:noFill/>
          <a:ln/>
        </p:spPr>
        <p:txBody>
          <a:bodyPr wrap="square" rtlCol="0" anchor="t"/>
          <a:lstStyle/>
          <a:p>
            <a:pPr marL="0" indent="0">
              <a:lnSpc>
                <a:spcPts val="2436"/>
              </a:lnSpc>
              <a:buNone/>
            </a:pPr>
            <a:r>
              <a:rPr lang="en-US" sz="1523" kern="0" spc="-30" dirty="0">
                <a:solidFill>
                  <a:srgbClr val="E5E0DF"/>
                </a:solidFill>
                <a:latin typeface="Inter" pitchFamily="34" charset="0"/>
                <a:ea typeface="Inter" pitchFamily="34" charset="-122"/>
                <a:cs typeface="Inter" pitchFamily="34" charset="-120"/>
              </a:rPr>
              <a:t>4. Майте при собі один з засобів безпеки: газовий балончик дезодорант, пилочку…. Та продумайте їх використання в разі здійснення акту насильства;</a:t>
            </a:r>
            <a:endParaRPr lang="en-US" sz="1523" dirty="0"/>
          </a:p>
        </p:txBody>
      </p:sp>
      <p:sp>
        <p:nvSpPr>
          <p:cNvPr id="10" name="Text 7"/>
          <p:cNvSpPr/>
          <p:nvPr/>
        </p:nvSpPr>
        <p:spPr>
          <a:xfrm>
            <a:off x="893802" y="5178278"/>
            <a:ext cx="9185077" cy="309324"/>
          </a:xfrm>
          <a:prstGeom prst="rect">
            <a:avLst/>
          </a:prstGeom>
          <a:noFill/>
          <a:ln/>
        </p:spPr>
        <p:txBody>
          <a:bodyPr wrap="none" rtlCol="0" anchor="t"/>
          <a:lstStyle/>
          <a:p>
            <a:pPr marL="0" indent="0">
              <a:lnSpc>
                <a:spcPts val="2436"/>
              </a:lnSpc>
              <a:buNone/>
            </a:pPr>
            <a:r>
              <a:rPr lang="en-US" sz="1523" kern="0" spc="-30" dirty="0">
                <a:solidFill>
                  <a:srgbClr val="E5E0DF"/>
                </a:solidFill>
                <a:latin typeface="Inter" pitchFamily="34" charset="0"/>
                <a:ea typeface="Inter" pitchFamily="34" charset="-122"/>
                <a:cs typeface="Inter" pitchFamily="34" charset="-120"/>
              </a:rPr>
              <a:t>5. Відчуваєте небезпеку – терміново тікайте;</a:t>
            </a:r>
            <a:endParaRPr lang="en-US" sz="1523" dirty="0"/>
          </a:p>
        </p:txBody>
      </p:sp>
      <p:sp>
        <p:nvSpPr>
          <p:cNvPr id="11" name="Text 8"/>
          <p:cNvSpPr/>
          <p:nvPr/>
        </p:nvSpPr>
        <p:spPr>
          <a:xfrm>
            <a:off x="893802" y="5642264"/>
            <a:ext cx="9185077" cy="309324"/>
          </a:xfrm>
          <a:prstGeom prst="rect">
            <a:avLst/>
          </a:prstGeom>
          <a:noFill/>
          <a:ln/>
        </p:spPr>
        <p:txBody>
          <a:bodyPr wrap="none" rtlCol="0" anchor="t"/>
          <a:lstStyle/>
          <a:p>
            <a:pPr marL="0" indent="0">
              <a:lnSpc>
                <a:spcPts val="2436"/>
              </a:lnSpc>
              <a:buNone/>
            </a:pPr>
            <a:r>
              <a:rPr lang="en-US" sz="1523" kern="0" spc="-30" dirty="0">
                <a:solidFill>
                  <a:srgbClr val="E5E0DF"/>
                </a:solidFill>
                <a:latin typeface="Inter" pitchFamily="34" charset="0"/>
                <a:ea typeface="Inter" pitchFamily="34" charset="-122"/>
                <a:cs typeface="Inter" pitchFamily="34" charset="-120"/>
              </a:rPr>
              <a:t>6. На вас напали – кричіть, біжіть, привертайте до себе увагу;</a:t>
            </a:r>
            <a:endParaRPr lang="en-US" sz="1523" dirty="0"/>
          </a:p>
        </p:txBody>
      </p:sp>
      <p:sp>
        <p:nvSpPr>
          <p:cNvPr id="12" name="Text 9"/>
          <p:cNvSpPr/>
          <p:nvPr/>
        </p:nvSpPr>
        <p:spPr>
          <a:xfrm>
            <a:off x="893802" y="6172200"/>
            <a:ext cx="9185077" cy="309324"/>
          </a:xfrm>
          <a:prstGeom prst="rect">
            <a:avLst/>
          </a:prstGeom>
          <a:noFill/>
          <a:ln/>
        </p:spPr>
        <p:txBody>
          <a:bodyPr wrap="none" rtlCol="0" anchor="t"/>
          <a:lstStyle/>
          <a:p>
            <a:pPr marL="0" indent="0">
              <a:lnSpc>
                <a:spcPts val="2436"/>
              </a:lnSpc>
              <a:buNone/>
            </a:pPr>
            <a:r>
              <a:rPr lang="en-US" sz="1523" kern="0" spc="-30" dirty="0">
                <a:solidFill>
                  <a:srgbClr val="E5E0DF"/>
                </a:solidFill>
                <a:latin typeface="Inter" pitchFamily="34" charset="0"/>
                <a:ea typeface="Inter" pitchFamily="34" charset="-122"/>
                <a:cs typeface="Inter" pitchFamily="34" charset="-120"/>
              </a:rPr>
              <a:t>7. Телефонуйте до міліції, швидкої ,</a:t>
            </a:r>
            <a:endParaRPr lang="en-US" sz="1523" dirty="0"/>
          </a:p>
        </p:txBody>
      </p:sp>
      <p:sp>
        <p:nvSpPr>
          <p:cNvPr id="14" name="Text 11"/>
          <p:cNvSpPr/>
          <p:nvPr/>
        </p:nvSpPr>
        <p:spPr>
          <a:xfrm>
            <a:off x="893802" y="6707981"/>
            <a:ext cx="9185077" cy="309324"/>
          </a:xfrm>
          <a:prstGeom prst="rect">
            <a:avLst/>
          </a:prstGeom>
          <a:noFill/>
          <a:ln/>
        </p:spPr>
        <p:txBody>
          <a:bodyPr wrap="none" rtlCol="0" anchor="t"/>
          <a:lstStyle/>
          <a:p>
            <a:pPr marL="0" indent="0">
              <a:lnSpc>
                <a:spcPts val="2436"/>
              </a:lnSpc>
              <a:buNone/>
            </a:pPr>
            <a:r>
              <a:rPr lang="uk-UA" sz="1523" kern="0" spc="-30" dirty="0" smtClean="0">
                <a:solidFill>
                  <a:srgbClr val="E5E0DF"/>
                </a:solidFill>
                <a:latin typeface="Inter" pitchFamily="34" charset="0"/>
                <a:ea typeface="Inter" pitchFamily="34" charset="-122"/>
                <a:cs typeface="Inter" pitchFamily="34" charset="-120"/>
              </a:rPr>
              <a:t>8</a:t>
            </a:r>
            <a:r>
              <a:rPr lang="en-US" sz="1523" kern="0" spc="-30" dirty="0" smtClean="0">
                <a:solidFill>
                  <a:srgbClr val="E5E0DF"/>
                </a:solidFill>
                <a:latin typeface="Inter" pitchFamily="34" charset="0"/>
                <a:ea typeface="Inter" pitchFamily="34" charset="-122"/>
                <a:cs typeface="Inter" pitchFamily="34" charset="-120"/>
              </a:rPr>
              <a:t>. </a:t>
            </a:r>
            <a:r>
              <a:rPr lang="en-US" sz="1523" kern="0" spc="-30" dirty="0">
                <a:solidFill>
                  <a:srgbClr val="E5E0DF"/>
                </a:solidFill>
                <a:latin typeface="Inter" pitchFamily="34" charset="0"/>
                <a:ea typeface="Inter" pitchFamily="34" charset="-122"/>
                <a:cs typeface="Inter" pitchFamily="34" charset="-120"/>
              </a:rPr>
              <a:t>Не впускайте в будинок незнайомців особливо, якщо ви почуваєте себе не спокійно;</a:t>
            </a:r>
            <a:endParaRPr lang="en-US" sz="1523" dirty="0"/>
          </a:p>
        </p:txBody>
      </p:sp>
      <p:sp>
        <p:nvSpPr>
          <p:cNvPr id="15" name="Text 12"/>
          <p:cNvSpPr/>
          <p:nvPr/>
        </p:nvSpPr>
        <p:spPr>
          <a:xfrm>
            <a:off x="893802" y="7234833"/>
            <a:ext cx="9185077" cy="309324"/>
          </a:xfrm>
          <a:prstGeom prst="rect">
            <a:avLst/>
          </a:prstGeom>
          <a:noFill/>
          <a:ln/>
        </p:spPr>
        <p:txBody>
          <a:bodyPr wrap="none" rtlCol="0" anchor="t"/>
          <a:lstStyle/>
          <a:p>
            <a:pPr marL="0" indent="0">
              <a:lnSpc>
                <a:spcPts val="2436"/>
              </a:lnSpc>
              <a:buNone/>
            </a:pPr>
            <a:r>
              <a:rPr lang="uk-UA" sz="1523" kern="0" spc="-30" dirty="0" smtClean="0">
                <a:solidFill>
                  <a:srgbClr val="E5E0DF"/>
                </a:solidFill>
                <a:latin typeface="Inter" pitchFamily="34" charset="0"/>
                <a:ea typeface="Inter" pitchFamily="34" charset="-122"/>
                <a:cs typeface="Inter" pitchFamily="34" charset="-120"/>
              </a:rPr>
              <a:t>9</a:t>
            </a:r>
            <a:r>
              <a:rPr lang="en-US" sz="1523" kern="0" spc="-30" dirty="0" smtClean="0">
                <a:solidFill>
                  <a:srgbClr val="E5E0DF"/>
                </a:solidFill>
                <a:latin typeface="Inter" pitchFamily="34" charset="0"/>
                <a:ea typeface="Inter" pitchFamily="34" charset="-122"/>
                <a:cs typeface="Inter" pitchFamily="34" charset="-120"/>
              </a:rPr>
              <a:t>. </a:t>
            </a:r>
            <a:r>
              <a:rPr lang="en-US" sz="1523" kern="0" spc="-30" dirty="0">
                <a:solidFill>
                  <a:srgbClr val="E5E0DF"/>
                </a:solidFill>
                <a:latin typeface="Inter" pitchFamily="34" charset="0"/>
                <a:ea typeface="Inter" pitchFamily="34" charset="-122"/>
                <a:cs typeface="Inter" pitchFamily="34" charset="-120"/>
              </a:rPr>
              <a:t>Не сідайте з незнайомцями до ліфту.</a:t>
            </a:r>
            <a:endParaRPr lang="en-US" sz="1523" dirty="0"/>
          </a:p>
        </p:txBody>
      </p:sp>
      <p:pic>
        <p:nvPicPr>
          <p:cNvPr id="13" name="Picture 2" descr="18,790 Fotos de Stock de Exclamação - Fotos de Stock Gratuitas e Sem  Fidelização a partir da Dreamstime"/>
          <p:cNvPicPr>
            <a:picLocks noChangeAspect="1" noChangeArrowheads="1"/>
          </p:cNvPicPr>
          <p:nvPr/>
        </p:nvPicPr>
        <p:blipFill>
          <a:blip r:embed="rId4"/>
          <a:srcRect/>
          <a:stretch>
            <a:fillRect/>
          </a:stretch>
        </p:blipFill>
        <p:spPr bwMode="auto">
          <a:xfrm>
            <a:off x="9808730" y="1556089"/>
            <a:ext cx="3200688" cy="32006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w="10239">
            <a:solidFill>
              <a:srgbClr val="565151"/>
            </a:solidFill>
            <a:prstDash val="solid"/>
          </a:ln>
        </p:spPr>
      </p:sp>
      <p:pic>
        <p:nvPicPr>
          <p:cNvPr id="4" name="Image 0" descr="preencoded.png"/>
          <p:cNvPicPr>
            <a:picLocks noChangeAspect="1"/>
          </p:cNvPicPr>
          <p:nvPr/>
        </p:nvPicPr>
        <p:blipFill>
          <a:blip r:embed="rId3"/>
          <a:stretch>
            <a:fillRect/>
          </a:stretch>
        </p:blipFill>
        <p:spPr>
          <a:xfrm>
            <a:off x="0" y="0"/>
            <a:ext cx="14630400" cy="2064425"/>
          </a:xfrm>
          <a:prstGeom prst="rect">
            <a:avLst/>
          </a:prstGeom>
        </p:spPr>
      </p:pic>
      <p:sp>
        <p:nvSpPr>
          <p:cNvPr id="5" name="Text 2"/>
          <p:cNvSpPr/>
          <p:nvPr/>
        </p:nvSpPr>
        <p:spPr>
          <a:xfrm>
            <a:off x="7795648" y="2261890"/>
            <a:ext cx="5533073" cy="516136"/>
          </a:xfrm>
          <a:prstGeom prst="rect">
            <a:avLst/>
          </a:prstGeom>
          <a:noFill/>
          <a:ln/>
        </p:spPr>
        <p:txBody>
          <a:bodyPr wrap="none" rtlCol="0" anchor="t"/>
          <a:lstStyle/>
          <a:p>
            <a:pPr marL="0" indent="0" algn="ctr">
              <a:lnSpc>
                <a:spcPts val="4064"/>
              </a:lnSpc>
              <a:buNone/>
            </a:pPr>
            <a:r>
              <a:rPr lang="en-US" sz="3251" b="1" kern="0" spc="-98" dirty="0">
                <a:solidFill>
                  <a:srgbClr val="FFFFFF"/>
                </a:solidFill>
                <a:latin typeface="Inter" pitchFamily="34" charset="0"/>
                <a:ea typeface="Inter" pitchFamily="34" charset="-122"/>
                <a:cs typeface="Inter" pitchFamily="34" charset="-120"/>
              </a:rPr>
              <a:t>Повідомлення для підлітків:</a:t>
            </a:r>
            <a:endParaRPr lang="en-US" sz="3251" dirty="0"/>
          </a:p>
        </p:txBody>
      </p:sp>
      <p:sp>
        <p:nvSpPr>
          <p:cNvPr id="6" name="Text 3"/>
          <p:cNvSpPr/>
          <p:nvPr/>
        </p:nvSpPr>
        <p:spPr>
          <a:xfrm>
            <a:off x="6431259" y="2909455"/>
            <a:ext cx="7580709" cy="594360"/>
          </a:xfrm>
          <a:prstGeom prst="rect">
            <a:avLst/>
          </a:prstGeom>
          <a:noFill/>
          <a:ln/>
        </p:spPr>
        <p:txBody>
          <a:bodyPr wrap="square" rtlCol="0" anchor="t"/>
          <a:lstStyle/>
          <a:p>
            <a:pPr marL="342900" indent="-342900" algn="l">
              <a:lnSpc>
                <a:spcPts val="2341"/>
              </a:lnSpc>
              <a:buSzPct val="100000"/>
              <a:buFont typeface="+mj-lt"/>
              <a:buAutoNum type="arabicPeriod"/>
            </a:pPr>
            <a:r>
              <a:rPr lang="en-US" sz="1300" kern="0" spc="-26" dirty="0">
                <a:solidFill>
                  <a:srgbClr val="E5E0DF"/>
                </a:solidFill>
                <a:latin typeface="Inter" pitchFamily="34" charset="0"/>
                <a:ea typeface="Inter" pitchFamily="34" charset="-122"/>
                <a:cs typeface="Inter" pitchFamily="34" charset="-120"/>
              </a:rPr>
              <a:t>Поговори зі своїми батьками або іншими відповідальними дорослими про те, що ти можеш зробити для того, щоб не піддаватися насильству.</a:t>
            </a:r>
            <a:endParaRPr lang="en-US" sz="1300" dirty="0"/>
          </a:p>
        </p:txBody>
      </p:sp>
      <p:sp>
        <p:nvSpPr>
          <p:cNvPr id="7" name="Text 4"/>
          <p:cNvSpPr/>
          <p:nvPr/>
        </p:nvSpPr>
        <p:spPr>
          <a:xfrm>
            <a:off x="6431259" y="3646884"/>
            <a:ext cx="7580709" cy="297180"/>
          </a:xfrm>
          <a:prstGeom prst="rect">
            <a:avLst/>
          </a:prstGeom>
          <a:noFill/>
          <a:ln/>
        </p:spPr>
        <p:txBody>
          <a:bodyPr wrap="none" rtlCol="0" anchor="t"/>
          <a:lstStyle/>
          <a:p>
            <a:pPr marL="342900" indent="-342900" algn="l">
              <a:lnSpc>
                <a:spcPts val="2341"/>
              </a:lnSpc>
              <a:buSzPct val="100000"/>
              <a:buFont typeface="+mj-lt"/>
              <a:buAutoNum type="arabicPeriod" startAt="2"/>
            </a:pPr>
            <a:r>
              <a:rPr lang="en-US" sz="1300" kern="0" spc="-26" dirty="0">
                <a:solidFill>
                  <a:srgbClr val="E5E0DF"/>
                </a:solidFill>
                <a:latin typeface="Inter" pitchFamily="34" charset="0"/>
                <a:ea typeface="Inter" pitchFamily="34" charset="-122"/>
                <a:cs typeface="Inter" pitchFamily="34" charset="-120"/>
              </a:rPr>
              <a:t>Наскільки це можливо, намагайся не бувати в місцях, де ти можеш піддатися насильству.</a:t>
            </a:r>
            <a:endParaRPr lang="en-US" sz="1300" dirty="0"/>
          </a:p>
        </p:txBody>
      </p:sp>
      <p:sp>
        <p:nvSpPr>
          <p:cNvPr id="8" name="Text 5"/>
          <p:cNvSpPr/>
          <p:nvPr/>
        </p:nvSpPr>
        <p:spPr>
          <a:xfrm>
            <a:off x="6431259" y="4010025"/>
            <a:ext cx="7580709" cy="594360"/>
          </a:xfrm>
          <a:prstGeom prst="rect">
            <a:avLst/>
          </a:prstGeom>
          <a:noFill/>
          <a:ln/>
        </p:spPr>
        <p:txBody>
          <a:bodyPr wrap="square" rtlCol="0" anchor="t"/>
          <a:lstStyle/>
          <a:p>
            <a:pPr marL="342900" indent="-342900" algn="l">
              <a:lnSpc>
                <a:spcPts val="2341"/>
              </a:lnSpc>
              <a:buSzPct val="100000"/>
              <a:buFont typeface="+mj-lt"/>
              <a:buAutoNum type="arabicPeriod" startAt="3"/>
            </a:pPr>
            <a:r>
              <a:rPr lang="en-US" sz="1300" kern="0" spc="-26" dirty="0">
                <a:solidFill>
                  <a:srgbClr val="E5E0DF"/>
                </a:solidFill>
                <a:latin typeface="Inter" pitchFamily="34" charset="0"/>
                <a:ea typeface="Inter" pitchFamily="34" charset="-122"/>
                <a:cs typeface="Inter" pitchFamily="34" charset="-120"/>
              </a:rPr>
              <a:t>Якщо ти опинився (опинилася) у середовищі, в якому ти відчуваєш небезпеку, піди з цього місця якнайшвидше.</a:t>
            </a:r>
            <a:endParaRPr lang="en-US" sz="1300" dirty="0"/>
          </a:p>
        </p:txBody>
      </p:sp>
      <p:sp>
        <p:nvSpPr>
          <p:cNvPr id="9" name="Text 6"/>
          <p:cNvSpPr/>
          <p:nvPr/>
        </p:nvSpPr>
        <p:spPr>
          <a:xfrm>
            <a:off x="214939" y="4901565"/>
            <a:ext cx="7580709" cy="594360"/>
          </a:xfrm>
          <a:prstGeom prst="rect">
            <a:avLst/>
          </a:prstGeom>
          <a:noFill/>
          <a:ln/>
        </p:spPr>
        <p:txBody>
          <a:bodyPr wrap="square" rtlCol="0" anchor="t"/>
          <a:lstStyle/>
          <a:p>
            <a:pPr marL="342900" indent="-342900" algn="l">
              <a:lnSpc>
                <a:spcPts val="2341"/>
              </a:lnSpc>
              <a:buSzPct val="100000"/>
              <a:buFont typeface="+mj-lt"/>
              <a:buAutoNum type="arabicPeriod" startAt="4"/>
            </a:pPr>
            <a:r>
              <a:rPr lang="en-US" sz="1300" kern="0" spc="-26" dirty="0">
                <a:solidFill>
                  <a:srgbClr val="E5E0DF"/>
                </a:solidFill>
                <a:latin typeface="Inter" pitchFamily="34" charset="0"/>
                <a:ea typeface="Inter" pitchFamily="34" charset="-122"/>
                <a:cs typeface="Inter" pitchFamily="34" charset="-120"/>
              </a:rPr>
              <a:t>Якщо хтось намагається схилити тебе до сексуального контакту, чітко дай зрозумітисвоїми словами та діями, що ти цього не хочеш. У разі потреби поклич на допомогу.</a:t>
            </a:r>
            <a:endParaRPr lang="en-US" sz="1300" dirty="0"/>
          </a:p>
        </p:txBody>
      </p:sp>
      <p:sp>
        <p:nvSpPr>
          <p:cNvPr id="10" name="Text 7"/>
          <p:cNvSpPr/>
          <p:nvPr/>
        </p:nvSpPr>
        <p:spPr>
          <a:xfrm>
            <a:off x="214939" y="5693807"/>
            <a:ext cx="7580709" cy="891540"/>
          </a:xfrm>
          <a:prstGeom prst="rect">
            <a:avLst/>
          </a:prstGeom>
          <a:noFill/>
          <a:ln/>
        </p:spPr>
        <p:txBody>
          <a:bodyPr wrap="square" rtlCol="0" anchor="t"/>
          <a:lstStyle/>
          <a:p>
            <a:pPr marL="342900" indent="-342900" algn="l">
              <a:lnSpc>
                <a:spcPts val="2341"/>
              </a:lnSpc>
              <a:buSzPct val="100000"/>
              <a:buFont typeface="+mj-lt"/>
              <a:buAutoNum type="arabicPeriod" startAt="5"/>
            </a:pPr>
            <a:r>
              <a:rPr lang="en-US" sz="1300" kern="0" spc="-26" dirty="0">
                <a:solidFill>
                  <a:srgbClr val="E5E0DF"/>
                </a:solidFill>
                <a:latin typeface="Inter" pitchFamily="34" charset="0"/>
                <a:ea typeface="Inter" pitchFamily="34" charset="-122"/>
                <a:cs typeface="Inter" pitchFamily="34" charset="-120"/>
              </a:rPr>
              <a:t>Розбіжності та суперечки можуть траплятися час від часу. Якщо вони трапляються, намагайся зберігати спокій і вирішувати їх ненасильницькими методами. Докладай усіх зусиль для того, щоб не провокувати насильства та не відповідати на провокацію насильством.</a:t>
            </a:r>
            <a:endParaRPr lang="en-US" sz="1300" dirty="0"/>
          </a:p>
        </p:txBody>
      </p:sp>
      <p:sp>
        <p:nvSpPr>
          <p:cNvPr id="11" name="Text 8"/>
          <p:cNvSpPr/>
          <p:nvPr/>
        </p:nvSpPr>
        <p:spPr>
          <a:xfrm>
            <a:off x="214939" y="6806045"/>
            <a:ext cx="7580709" cy="1188720"/>
          </a:xfrm>
          <a:prstGeom prst="rect">
            <a:avLst/>
          </a:prstGeom>
          <a:noFill/>
          <a:ln/>
        </p:spPr>
        <p:txBody>
          <a:bodyPr wrap="square" rtlCol="0" anchor="t"/>
          <a:lstStyle/>
          <a:p>
            <a:pPr marL="342900" indent="-342900" algn="l">
              <a:lnSpc>
                <a:spcPts val="2341"/>
              </a:lnSpc>
              <a:buSzPct val="100000"/>
              <a:buFont typeface="+mj-lt"/>
              <a:buAutoNum type="arabicPeriod" startAt="6"/>
            </a:pPr>
            <a:r>
              <a:rPr lang="en-US" sz="1300" kern="0" spc="-26" dirty="0">
                <a:solidFill>
                  <a:srgbClr val="E5E0DF"/>
                </a:solidFill>
                <a:latin typeface="Inter" pitchFamily="34" charset="0"/>
                <a:ea typeface="Inter" pitchFamily="34" charset="-122"/>
                <a:cs typeface="Inter" pitchFamily="34" charset="-120"/>
              </a:rPr>
              <a:t>Якщо до тебе було застосовано фізичне чи сексуальне насильство або тебе змусили зробити щось, чого ти не хотів (не хотіла), негайно повідом про це своїх друзів, батьків або інших відповідних служб. Вони можуть надати тобі необхідний допомогу і підтримку, запобігти повторним актам насильства та притягнути зловмисників до відповідальності.</a:t>
            </a:r>
            <a:endParaRPr lang="en-US" sz="1300" dirty="0"/>
          </a:p>
        </p:txBody>
      </p:sp>
      <p:pic>
        <p:nvPicPr>
          <p:cNvPr id="13" name="Рисунок 12" descr="1.jpg"/>
          <p:cNvPicPr>
            <a:picLocks noChangeAspect="1"/>
          </p:cNvPicPr>
          <p:nvPr/>
        </p:nvPicPr>
        <p:blipFill>
          <a:blip r:embed="rId4"/>
          <a:stretch>
            <a:fillRect/>
          </a:stretch>
        </p:blipFill>
        <p:spPr>
          <a:xfrm>
            <a:off x="571500" y="544672"/>
            <a:ext cx="5412950" cy="40597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Рисунок 13" descr="2.jpg"/>
          <p:cNvPicPr>
            <a:picLocks noChangeAspect="1"/>
          </p:cNvPicPr>
          <p:nvPr/>
        </p:nvPicPr>
        <p:blipFill>
          <a:blip r:embed="rId5"/>
          <a:stretch>
            <a:fillRect/>
          </a:stretch>
        </p:blipFill>
        <p:spPr>
          <a:xfrm>
            <a:off x="8078759" y="4707951"/>
            <a:ext cx="6259020" cy="3286814"/>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w="13811">
            <a:solidFill>
              <a:srgbClr val="565151"/>
            </a:solidFill>
            <a:prstDash val="solid"/>
          </a:ln>
        </p:spPr>
      </p:sp>
      <p:sp>
        <p:nvSpPr>
          <p:cNvPr id="5" name="Text 2"/>
          <p:cNvSpPr/>
          <p:nvPr/>
        </p:nvSpPr>
        <p:spPr>
          <a:xfrm>
            <a:off x="990600" y="6346371"/>
            <a:ext cx="12621543" cy="2777490"/>
          </a:xfrm>
          <a:prstGeom prst="rect">
            <a:avLst/>
          </a:prstGeom>
          <a:noFill/>
          <a:ln/>
        </p:spPr>
        <p:txBody>
          <a:bodyPr wrap="square" rtlCol="0" anchor="t"/>
          <a:lstStyle/>
          <a:p>
            <a:pPr marL="0" indent="0" algn="ctr">
              <a:lnSpc>
                <a:spcPts val="5468"/>
              </a:lnSpc>
              <a:buNone/>
            </a:pPr>
            <a:r>
              <a:rPr lang="en-US" sz="6000" b="1" kern="0" spc="-131" dirty="0">
                <a:solidFill>
                  <a:srgbClr val="FFFFFF"/>
                </a:solidFill>
                <a:latin typeface="Inter" pitchFamily="34" charset="0"/>
                <a:ea typeface="Inter" pitchFamily="34" charset="-122"/>
                <a:cs typeface="Inter" pitchFamily="34" charset="-120"/>
              </a:rPr>
              <a:t>Скажи "НІ!" насильству! Збережи своє здоров'я та життя!</a:t>
            </a:r>
            <a:endParaRPr lang="en-US" sz="6000" dirty="0"/>
          </a:p>
        </p:txBody>
      </p:sp>
      <p:sp>
        <p:nvSpPr>
          <p:cNvPr id="6" name="Text 3"/>
          <p:cNvSpPr/>
          <p:nvPr/>
        </p:nvSpPr>
        <p:spPr>
          <a:xfrm>
            <a:off x="8148399" y="5492472"/>
            <a:ext cx="5648801" cy="355402"/>
          </a:xfrm>
          <a:prstGeom prst="rect">
            <a:avLst/>
          </a:prstGeom>
          <a:noFill/>
          <a:ln/>
        </p:spPr>
        <p:txBody>
          <a:bodyPr wrap="none" rtlCol="0" anchor="t"/>
          <a:lstStyle/>
          <a:p>
            <a:pPr marL="0" indent="0">
              <a:lnSpc>
                <a:spcPts val="2799"/>
              </a:lnSpc>
              <a:buNone/>
            </a:pPr>
            <a:endParaRPr lang="en-US" sz="1750" dirty="0"/>
          </a:p>
        </p:txBody>
      </p:sp>
      <p:pic>
        <p:nvPicPr>
          <p:cNvPr id="8" name="Рисунок 7" descr="STOP-NASYLSTVU.png"/>
          <p:cNvPicPr>
            <a:picLocks noChangeAspect="1"/>
          </p:cNvPicPr>
          <p:nvPr/>
        </p:nvPicPr>
        <p:blipFill>
          <a:blip r:embed="rId3"/>
          <a:stretch>
            <a:fillRect/>
          </a:stretch>
        </p:blipFill>
        <p:spPr>
          <a:xfrm>
            <a:off x="2161657" y="304491"/>
            <a:ext cx="10487541" cy="582641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709</Words>
  <Application>Microsoft Office PowerPoint</Application>
  <PresentationFormat>Произвольный</PresentationFormat>
  <Paragraphs>49</Paragraphs>
  <Slides>8</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Office Theme</vt:lpstr>
      <vt:lpstr>Слайд 1</vt:lpstr>
      <vt:lpstr>Слайд 2</vt:lpstr>
      <vt:lpstr>Слайд 3</vt:lpstr>
      <vt:lpstr>Слайд 4</vt:lpstr>
      <vt:lpstr>Слайд 5</vt:lpstr>
      <vt:lpstr>Слайд 6</vt:lpstr>
      <vt:lpstr>Слайд 7</vt:lpstr>
      <vt:lpstr>Слайд 8</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4</cp:revision>
  <dcterms:created xsi:type="dcterms:W3CDTF">2023-11-26T22:17:38Z</dcterms:created>
  <dcterms:modified xsi:type="dcterms:W3CDTF">2023-11-26T23:03:52Z</dcterms:modified>
</cp:coreProperties>
</file>